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65" r:id="rId8"/>
    <p:sldId id="259" r:id="rId9"/>
    <p:sldId id="260" r:id="rId10"/>
    <p:sldId id="263" r:id="rId11"/>
    <p:sldId id="266" r:id="rId12"/>
    <p:sldId id="262" r:id="rId13"/>
    <p:sldId id="261" r:id="rId14"/>
    <p:sldId id="267" r:id="rId15"/>
    <p:sldId id="268" r:id="rId16"/>
    <p:sldId id="269" r:id="rId17"/>
    <p:sldId id="270" r:id="rId18"/>
    <p:sldId id="271" r:id="rId19"/>
    <p:sldId id="26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39BFC-2D86-77B6-01A5-2537989C4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35DDBB-C692-8F1F-4FC0-6EAC9F94D4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F3859-71A7-3459-D06A-B31F37ADA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56D10-3589-4D33-A9E0-E7B85C9E4216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05F02-7784-8995-FB8C-0F5A87128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A6254-AE5D-D582-EA41-662DF1375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6875-07ED-4B1B-B2F8-8C4577429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52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2A432-CE42-F17F-F7DA-98046F0B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F0D4F7-44A7-A370-4293-E158076765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CAA01-53CC-1F01-299A-86750D8F1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56D10-3589-4D33-A9E0-E7B85C9E4216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3D738-75B7-68D3-5098-24368B574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8F871-B937-96D6-D086-CA7EF7405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6875-07ED-4B1B-B2F8-8C4577429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1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853A0B-9906-2A85-1DA4-5632EECFC0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492960-9549-76D8-3911-7BECB53C3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0C2F1-71C5-4F46-7BF1-41A105F26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56D10-3589-4D33-A9E0-E7B85C9E4216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5188B-D3CF-D0F0-2D56-0371BD39B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A45D78-C0FF-57DF-ABFA-F3EF765A5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6875-07ED-4B1B-B2F8-8C4577429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923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6A933-F7B2-D09E-3DD7-6D076D365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B8118-DBF5-28D0-2365-C9F81B252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94B71-7A18-2F73-9A48-DA68D5F50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56D10-3589-4D33-A9E0-E7B85C9E4216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DA027-7FAE-56CB-2015-0C8FE47D3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92A93-44B5-1C05-EA0E-1537B0894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6875-07ED-4B1B-B2F8-8C4577429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795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5BE59-CC61-19D7-2ED1-B3D17D9A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30E60D-37EC-ECF4-E3E4-E3C26C860D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F70AA-DE2F-7D37-8CD1-C6F427F2C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56D10-3589-4D33-A9E0-E7B85C9E4216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4061F-D7BB-9526-22EA-2335DC6BF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80702-C89C-87AA-943A-02A484ACE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6875-07ED-4B1B-B2F8-8C4577429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889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DF234-7575-3557-1C79-8A720E4FA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18FD8-CEF4-E502-04E2-3B41CDDB69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CB9D38-2833-0266-7D66-5885CB00D1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47F28D-63F4-CFCD-31A8-773C10AD0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56D10-3589-4D33-A9E0-E7B85C9E4216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60D61D-A57E-530D-6DD5-F539F9926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1EB83C-C7DF-61F3-CB31-113902297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6875-07ED-4B1B-B2F8-8C4577429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16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257C7-285B-6BF7-2BBF-90D46226C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17B04-0A37-0E1C-4117-885D1EF5C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016ADA-73CB-B472-DC87-752B434AFC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D6B46D-D4DC-7AF5-AA62-2F437428BF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BE743F-6B45-160D-2977-6225642CCB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CC6485-E9C6-4314-6D82-0C25042C5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56D10-3589-4D33-A9E0-E7B85C9E4216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038424-D8C2-9B83-9725-4DA015707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AA35CB-A6C8-4085-5725-B82F41036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6875-07ED-4B1B-B2F8-8C4577429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437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8DA71-810A-5E4A-5970-88CA9681B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D77D1A-F10A-EAC8-8C0B-32DAE6155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56D10-3589-4D33-A9E0-E7B85C9E4216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A121E2-F52F-C224-9664-5555E8640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FF666-8B6F-AC8E-5113-B357153F7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6875-07ED-4B1B-B2F8-8C4577429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09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0F9C80-D942-A256-1052-DB8BA6EBA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56D10-3589-4D33-A9E0-E7B85C9E4216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A69258-9956-C670-C317-C6F6235E4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DAB1A-D0AE-A999-E53D-E877C380B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6875-07ED-4B1B-B2F8-8C4577429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91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830D4-4216-9993-8722-32A8F2121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04438-8548-6B6F-A381-E704D0DE6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B17226-2EC2-9BE1-9D4D-04197373A4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760D41-93F0-0DC9-9789-80CC2E1A5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56D10-3589-4D33-A9E0-E7B85C9E4216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317E82-7230-9259-6478-4FE02F01C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8EB7D4-CDC4-0AE0-40C3-4926EE5CC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6875-07ED-4B1B-B2F8-8C4577429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98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79B9C-7F67-154A-37EF-B50C19F92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653915-B4A3-1AA1-04F2-0F609C43B2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A37F8C-2B55-B1DA-D04A-01CBF7C10C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85D84-625B-FEAE-7D7D-CFE4A6554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56D10-3589-4D33-A9E0-E7B85C9E4216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1248C-8BCB-B212-D30C-603B89AD3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24B21-7E1E-4916-2251-BB8ED1F74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6875-07ED-4B1B-B2F8-8C4577429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97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11C885-F1DE-6151-6FA9-9F4598AF7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617CF-CB48-E71C-8708-402CB5075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75012-BDF2-F6AB-E80E-3685A423CD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56D10-3589-4D33-A9E0-E7B85C9E4216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DA8E1-B7F1-FC95-225F-5344A9D084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852CE-F248-3BFC-5AF1-206EF3F58C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B6875-07ED-4B1B-B2F8-8C4577429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277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imurhassan/DLTutorials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ithub.com/taimurhassan/DLTutorial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ithub.com/taimurhassan/DLTutorial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taimurhassan/DLTutorial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imurhassan/DLTutorials" TargetMode="External"/><Relationship Id="rId2" Type="http://schemas.openxmlformats.org/officeDocument/2006/relationships/hyperlink" Target="https://drive.google.com/file/d/1ETKMx1XDIZFIwnvHWe2s1niYObDZzGKT/view?usp=share_link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F0608-E256-2B9D-1EF8-683579430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5773" y="1139616"/>
            <a:ext cx="10380453" cy="2387600"/>
          </a:xfrm>
        </p:spPr>
        <p:txBody>
          <a:bodyPr/>
          <a:lstStyle/>
          <a:p>
            <a:r>
              <a:rPr lang="en-US" dirty="0"/>
              <a:t>Introduction to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C383C4-D042-611A-EF33-B87C56078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With </a:t>
            </a:r>
            <a:r>
              <a:rPr lang="en-US" dirty="0" err="1"/>
              <a:t>PyTorch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049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5B932-023D-40AB-005D-932AF24F0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15" y="166717"/>
            <a:ext cx="10515600" cy="419879"/>
          </a:xfrm>
        </p:spPr>
        <p:txBody>
          <a:bodyPr>
            <a:normAutofit fontScale="90000"/>
          </a:bodyPr>
          <a:lstStyle/>
          <a:p>
            <a:r>
              <a:rPr lang="en-US" dirty="0"/>
              <a:t>Anaconda</a:t>
            </a:r>
          </a:p>
        </p:txBody>
      </p:sp>
      <p:pic>
        <p:nvPicPr>
          <p:cNvPr id="8200" name="Picture 8" descr="Anaconda Navigator — Anaconda documentation">
            <a:extLst>
              <a:ext uri="{FF2B5EF4-FFF2-40B4-BE49-F238E27FC236}">
                <a16:creationId xmlns:a16="http://schemas.microsoft.com/office/drawing/2014/main" id="{4E50869E-EBCE-410C-098F-86D9EC766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18" y="725553"/>
            <a:ext cx="11020964" cy="606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A62C7B-A10A-5819-99F6-9A527CA7F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002657"/>
            <a:ext cx="5541162" cy="249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44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C71E6-A647-0343-F182-ADFEE7495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63" y="321994"/>
            <a:ext cx="5792637" cy="2024392"/>
          </a:xfrm>
        </p:spPr>
        <p:txBody>
          <a:bodyPr>
            <a:normAutofit/>
          </a:bodyPr>
          <a:lstStyle/>
          <a:p>
            <a:r>
              <a:rPr lang="en-US" dirty="0"/>
              <a:t>Ground Truth Annotation Tools</a:t>
            </a:r>
          </a:p>
        </p:txBody>
      </p:sp>
      <p:pic>
        <p:nvPicPr>
          <p:cNvPr id="9218" name="Picture 2" descr="Label images for computer vision applications - MATLAB">
            <a:extLst>
              <a:ext uri="{FF2B5EF4-FFF2-40B4-BE49-F238E27FC236}">
                <a16:creationId xmlns:a16="http://schemas.microsoft.com/office/drawing/2014/main" id="{D0D88DE1-BBF8-2E1F-9932-B4947C88F1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087" y="727120"/>
            <a:ext cx="558038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Labelme: the Basics and a Quick Image Segmentation Tutorial">
            <a:extLst>
              <a:ext uri="{FF2B5EF4-FFF2-40B4-BE49-F238E27FC236}">
                <a16:creationId xmlns:a16="http://schemas.microsoft.com/office/drawing/2014/main" id="{15B2DBA4-BE7D-3AFA-A249-52A8625DC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1" y="3234906"/>
            <a:ext cx="6299537" cy="355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370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3B575-927E-FFBC-61D6-FDE509D3C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6309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Example: A Simple Classification Network</a:t>
            </a:r>
            <a:br>
              <a:rPr lang="en-US" dirty="0"/>
            </a:br>
            <a:r>
              <a:rPr lang="en-US" dirty="0"/>
              <a:t>Step # 1: Load Dataset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F594D55-A321-9331-6D98-D540BFF855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6046" y="1440995"/>
            <a:ext cx="5744377" cy="102884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E45892-5F44-F38A-A7C3-A4F69AB10F52}"/>
              </a:ext>
            </a:extLst>
          </p:cNvPr>
          <p:cNvSpPr txBox="1"/>
          <p:nvPr/>
        </p:nvSpPr>
        <p:spPr>
          <a:xfrm>
            <a:off x="235070" y="6308209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https://github.com/taimurhassan/DLTutorials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7BBF7F-99CE-1F64-37A4-D3E2CA127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9436" y="2494569"/>
            <a:ext cx="5744377" cy="430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856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3B575-927E-FFBC-61D6-FDE509D3C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6309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Example: A Simple Classification Network</a:t>
            </a:r>
            <a:br>
              <a:rPr lang="en-US" dirty="0"/>
            </a:br>
            <a:r>
              <a:rPr lang="en-US" dirty="0"/>
              <a:t>Step # 2: Create the Network and Optimizer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45892-5F44-F38A-A7C3-A4F69AB10F52}"/>
              </a:ext>
            </a:extLst>
          </p:cNvPr>
          <p:cNvSpPr txBox="1"/>
          <p:nvPr/>
        </p:nvSpPr>
        <p:spPr>
          <a:xfrm>
            <a:off x="235070" y="6308209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https://github.com/taimurhassan/DLTutorials</a:t>
            </a:r>
            <a:r>
              <a:rPr lang="en-US" dirty="0"/>
              <a:t>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75524BD-6A12-2C2D-C730-4FEE0D6BF7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27012" y="1454688"/>
            <a:ext cx="4901242" cy="5329506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EDFFD0-1212-4CFB-8E71-F357D8CB0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08" y="1601454"/>
            <a:ext cx="6373114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660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3B575-927E-FFBC-61D6-FDE509D3C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6309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Example: A Simple Classification Network</a:t>
            </a:r>
            <a:br>
              <a:rPr lang="en-US" dirty="0"/>
            </a:br>
            <a:r>
              <a:rPr lang="en-US" dirty="0"/>
              <a:t>Step # 3: Write Training Routine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45892-5F44-F38A-A7C3-A4F69AB10F52}"/>
              </a:ext>
            </a:extLst>
          </p:cNvPr>
          <p:cNvSpPr txBox="1"/>
          <p:nvPr/>
        </p:nvSpPr>
        <p:spPr>
          <a:xfrm>
            <a:off x="235070" y="6308209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https://github.com/taimurhassan/DLTutorials</a:t>
            </a: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945001-0F30-5089-AA01-65A036C86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188" y="1259457"/>
            <a:ext cx="6106812" cy="55985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FE2AE7-F338-856D-9337-974A48D3D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363" y="1600772"/>
            <a:ext cx="3620005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55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3B575-927E-FFBC-61D6-FDE509D3C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6309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Example: A Simple Classification Network</a:t>
            </a:r>
            <a:br>
              <a:rPr lang="en-US" dirty="0"/>
            </a:br>
            <a:r>
              <a:rPr lang="en-US" dirty="0"/>
              <a:t>Step # 4: Test and Evaluate the Trained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45892-5F44-F38A-A7C3-A4F69AB10F52}"/>
              </a:ext>
            </a:extLst>
          </p:cNvPr>
          <p:cNvSpPr txBox="1"/>
          <p:nvPr/>
        </p:nvSpPr>
        <p:spPr>
          <a:xfrm>
            <a:off x="235070" y="6308209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https://github.com/taimurhassan/DLTutorials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834DA-FF61-BA34-F1E3-605EB5E58A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71"/>
          <a:stretch/>
        </p:blipFill>
        <p:spPr>
          <a:xfrm>
            <a:off x="5524269" y="1328468"/>
            <a:ext cx="6432661" cy="55295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119528-9064-6F80-E1EB-14E7FCC48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33" y="1655494"/>
            <a:ext cx="3953427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79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9166D-313B-52BA-EB1A-D034A53BF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70" y="166943"/>
            <a:ext cx="10515600" cy="1325563"/>
          </a:xfrm>
        </p:spPr>
        <p:txBody>
          <a:bodyPr/>
          <a:lstStyle/>
          <a:p>
            <a:r>
              <a:rPr lang="en-US" dirty="0"/>
              <a:t>Exercise (Image Classification): </a:t>
            </a:r>
            <a:br>
              <a:rPr lang="en-US" dirty="0"/>
            </a:br>
            <a:r>
              <a:rPr lang="en-US" dirty="0"/>
              <a:t>Training Model on Custom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98CC-BB60-B2CA-62AD-2C3AEB457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926" y="178498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the given dataset to predict retinal diseases.</a:t>
            </a:r>
          </a:p>
          <a:p>
            <a:pPr lvl="1"/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pPr marL="0" indent="0">
              <a:buNone/>
            </a:pPr>
            <a:r>
              <a:rPr lang="en-US" u="sng" dirty="0"/>
              <a:t>Steps:</a:t>
            </a:r>
          </a:p>
          <a:p>
            <a:r>
              <a:rPr lang="en-US" dirty="0"/>
              <a:t>Install OS, Anaconda, Python </a:t>
            </a:r>
          </a:p>
          <a:p>
            <a:r>
              <a:rPr lang="en-US" dirty="0"/>
              <a:t>Load Anaconda and Create Environment</a:t>
            </a:r>
          </a:p>
          <a:p>
            <a:r>
              <a:rPr lang="en-US" dirty="0"/>
              <a:t>Install Pip, </a:t>
            </a:r>
            <a:r>
              <a:rPr lang="en-US" dirty="0" err="1"/>
              <a:t>PyTorch</a:t>
            </a:r>
            <a:r>
              <a:rPr lang="en-US" dirty="0"/>
              <a:t>, </a:t>
            </a:r>
            <a:r>
              <a:rPr lang="en-US" dirty="0" err="1"/>
              <a:t>Torchvision</a:t>
            </a:r>
            <a:r>
              <a:rPr lang="en-US" dirty="0"/>
              <a:t>, pandas, scikit-image, matplotlib and all the dependencies</a:t>
            </a:r>
          </a:p>
          <a:p>
            <a:r>
              <a:rPr lang="en-US" dirty="0"/>
              <a:t>Download the code file ‘TrainWithCustomData.py’ from the GitHub</a:t>
            </a:r>
          </a:p>
          <a:p>
            <a:r>
              <a:rPr lang="en-US" dirty="0"/>
              <a:t>Run it and compute the results (in terms of accuracy)</a:t>
            </a:r>
          </a:p>
          <a:p>
            <a:r>
              <a:rPr lang="en-US" dirty="0"/>
              <a:t>Understand the code and explain it in the next session</a:t>
            </a:r>
          </a:p>
          <a:p>
            <a:r>
              <a:rPr lang="en-US" dirty="0"/>
              <a:t>Use to same code to classify digits in MNIST dataset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A8240B-C693-6E4E-E23B-AF1CE02624D3}"/>
              </a:ext>
            </a:extLst>
          </p:cNvPr>
          <p:cNvSpPr txBox="1"/>
          <p:nvPr/>
        </p:nvSpPr>
        <p:spPr>
          <a:xfrm>
            <a:off x="235070" y="6308209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https://github.com/taimurhassan/DLTutorials</a:t>
            </a:r>
            <a:r>
              <a:rPr lang="en-US" dirty="0"/>
              <a:t> </a:t>
            </a:r>
          </a:p>
        </p:txBody>
      </p:sp>
      <p:pic>
        <p:nvPicPr>
          <p:cNvPr id="6" name="Picture 5" descr="A close-up of a planet&#10;&#10;Description automatically generated with low confidence">
            <a:extLst>
              <a:ext uri="{FF2B5EF4-FFF2-40B4-BE49-F238E27FC236}">
                <a16:creationId xmlns:a16="http://schemas.microsoft.com/office/drawing/2014/main" id="{E85AAB86-06BA-3F09-578B-421FE7A267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404" y="230039"/>
            <a:ext cx="1507768" cy="1460650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0E2A4E7-E4C0-0091-4E78-78389E6876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106" y="230039"/>
            <a:ext cx="1581925" cy="153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70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18626-5B08-D174-6362-F5B4B0AEF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006" y="140838"/>
            <a:ext cx="10515600" cy="1325563"/>
          </a:xfrm>
        </p:spPr>
        <p:txBody>
          <a:bodyPr/>
          <a:lstStyle/>
          <a:p>
            <a:r>
              <a:rPr lang="en-US" dirty="0"/>
              <a:t>What is AI?</a:t>
            </a:r>
          </a:p>
        </p:txBody>
      </p:sp>
      <p:pic>
        <p:nvPicPr>
          <p:cNvPr id="2052" name="Picture 4" descr="12 Best Artificial intelligence definition ideas | artificial intelligence  definition, artificial intelligence, intelligence">
            <a:extLst>
              <a:ext uri="{FF2B5EF4-FFF2-40B4-BE49-F238E27FC236}">
                <a16:creationId xmlns:a16="http://schemas.microsoft.com/office/drawing/2014/main" id="{593CC51E-10CC-011F-0F2D-6565879DB7B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51" y="1627218"/>
            <a:ext cx="4045911" cy="286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DA008A-E942-44AC-66D3-95EC2D9E7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91705"/>
            <a:ext cx="5675994" cy="33150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763C63-CFF5-F5B6-D4FB-2E4161C30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302" y="4028536"/>
            <a:ext cx="4453220" cy="261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2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16AFE-94C0-45B5-A2B1-031318928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803"/>
          </a:xfrm>
        </p:spPr>
        <p:txBody>
          <a:bodyPr/>
          <a:lstStyle/>
          <a:p>
            <a:r>
              <a:rPr lang="en-US" dirty="0"/>
              <a:t>AI, ML, DL?</a:t>
            </a:r>
          </a:p>
        </p:txBody>
      </p:sp>
      <p:pic>
        <p:nvPicPr>
          <p:cNvPr id="1030" name="Picture 6" descr="The Many Ways to Define Artificial Intelligence | Intel Newsroom">
            <a:extLst>
              <a:ext uri="{FF2B5EF4-FFF2-40B4-BE49-F238E27FC236}">
                <a16:creationId xmlns:a16="http://schemas.microsoft.com/office/drawing/2014/main" id="{24A371EA-CFEB-92CB-AD38-0260F5FDBF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373" y="1333204"/>
            <a:ext cx="9161253" cy="5459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054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DF5D5-4C8B-5149-C37C-3F5F2E6CA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and DL?</a:t>
            </a:r>
          </a:p>
        </p:txBody>
      </p:sp>
      <p:pic>
        <p:nvPicPr>
          <p:cNvPr id="4098" name="Picture 2" descr="What is Computer Vision &amp; How Does it Work? An Introduction | Adobe XD Ideas">
            <a:extLst>
              <a:ext uri="{FF2B5EF4-FFF2-40B4-BE49-F238E27FC236}">
                <a16:creationId xmlns:a16="http://schemas.microsoft.com/office/drawing/2014/main" id="{67EC7A09-1F5B-BA27-EB55-916F2267F2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932" y="1690689"/>
            <a:ext cx="9572867" cy="471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737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F139E-C6E8-6874-AE57-4C798FBC5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 and CV?</a:t>
            </a:r>
          </a:p>
        </p:txBody>
      </p:sp>
      <p:pic>
        <p:nvPicPr>
          <p:cNvPr id="3074" name="Picture 2" descr="What is Deep Learning? Easy to understand Guide for 2022 - viso.ai">
            <a:extLst>
              <a:ext uri="{FF2B5EF4-FFF2-40B4-BE49-F238E27FC236}">
                <a16:creationId xmlns:a16="http://schemas.microsoft.com/office/drawing/2014/main" id="{0A3ED96A-2BF6-37FE-3570-8A0174C6FB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826" y="117595"/>
            <a:ext cx="382535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omputer Vision (CV) resources – Deep Learning Garden">
            <a:extLst>
              <a:ext uri="{FF2B5EF4-FFF2-40B4-BE49-F238E27FC236}">
                <a16:creationId xmlns:a16="http://schemas.microsoft.com/office/drawing/2014/main" id="{F79E419A-8CCB-51DA-3688-83BD943CD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22" y="1690688"/>
            <a:ext cx="2367678" cy="197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omputer Vision vs. Machine Vision — What's the Difference?">
            <a:extLst>
              <a:ext uri="{FF2B5EF4-FFF2-40B4-BE49-F238E27FC236}">
                <a16:creationId xmlns:a16="http://schemas.microsoft.com/office/drawing/2014/main" id="{089C936F-4D53-208A-AB29-2C986081D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22" y="4024794"/>
            <a:ext cx="5107325" cy="273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 Wave Of Billion-Dollar Computer Vision Startups Is Coming">
            <a:extLst>
              <a:ext uri="{FF2B5EF4-FFF2-40B4-BE49-F238E27FC236}">
                <a16:creationId xmlns:a16="http://schemas.microsoft.com/office/drawing/2014/main" id="{69D3D269-BE03-9D38-3FE9-90FC4D1B1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278" y="4877969"/>
            <a:ext cx="26289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6 computer vision techniques that you should know | by Ilyes Talbi |  Becoming Human: Artificial Intelligence Magazine">
            <a:extLst>
              <a:ext uri="{FF2B5EF4-FFF2-40B4-BE49-F238E27FC236}">
                <a16:creationId xmlns:a16="http://schemas.microsoft.com/office/drawing/2014/main" id="{48A60A0E-6DA1-6FAD-619F-1840C9494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470" y="1755731"/>
            <a:ext cx="3825353" cy="215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What is Computer Vision &amp; How Does it Work? An Introduction | Adobe XD Ideas">
            <a:extLst>
              <a:ext uri="{FF2B5EF4-FFF2-40B4-BE49-F238E27FC236}">
                <a16:creationId xmlns:a16="http://schemas.microsoft.com/office/drawing/2014/main" id="{40F5656B-54A1-707C-DF48-118D70E6B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393" y="4877969"/>
            <a:ext cx="3282130" cy="161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8456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6898F-0DD8-6AFE-D1FC-222DB9FFD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Related to DL/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CFFE2-30DA-CDDD-4ADE-B51E2089C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  <a:p>
            <a:r>
              <a:rPr lang="en-US" dirty="0"/>
              <a:t>Regression</a:t>
            </a:r>
          </a:p>
          <a:p>
            <a:r>
              <a:rPr lang="en-US" dirty="0"/>
              <a:t>Detection</a:t>
            </a:r>
          </a:p>
          <a:p>
            <a:r>
              <a:rPr lang="en-US" dirty="0"/>
              <a:t>Tracking</a:t>
            </a:r>
          </a:p>
          <a:p>
            <a:r>
              <a:rPr lang="en-US" dirty="0"/>
              <a:t>Segmentation</a:t>
            </a:r>
          </a:p>
          <a:p>
            <a:r>
              <a:rPr lang="en-US" dirty="0"/>
              <a:t>Registration</a:t>
            </a:r>
          </a:p>
          <a:p>
            <a:r>
              <a:rPr lang="en-US" dirty="0"/>
              <a:t>3D Reconstruction</a:t>
            </a:r>
          </a:p>
          <a:p>
            <a:pPr lvl="1"/>
            <a:r>
              <a:rPr lang="en-US" dirty="0"/>
              <a:t>3D Computer Vision</a:t>
            </a:r>
          </a:p>
        </p:txBody>
      </p:sp>
      <p:pic>
        <p:nvPicPr>
          <p:cNvPr id="5124" name="Picture 4" descr="Simple Linear Regression | An Easy Introduction &amp; Examples">
            <a:extLst>
              <a:ext uri="{FF2B5EF4-FFF2-40B4-BE49-F238E27FC236}">
                <a16:creationId xmlns:a16="http://schemas.microsoft.com/office/drawing/2014/main" id="{FCFEDD52-29DA-07D4-160C-8DE77168E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337" y="3039558"/>
            <a:ext cx="2838090" cy="192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6 computer vision techniques that you should know | by Ilyes Talbi |  Becoming Human: Artificial Intelligence Magazine">
            <a:extLst>
              <a:ext uri="{FF2B5EF4-FFF2-40B4-BE49-F238E27FC236}">
                <a16:creationId xmlns:a16="http://schemas.microsoft.com/office/drawing/2014/main" id="{A1E35B8A-F52D-505F-0891-E2FFB997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926" y="4963029"/>
            <a:ext cx="2930593" cy="165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476B04-4580-5F64-5FE8-F8B7C9234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679" y="115317"/>
            <a:ext cx="5549660" cy="2809515"/>
          </a:xfrm>
          <a:prstGeom prst="rect">
            <a:avLst/>
          </a:prstGeom>
        </p:spPr>
      </p:pic>
      <p:pic>
        <p:nvPicPr>
          <p:cNvPr id="5126" name="Picture 6" descr="Instance Segmentation with Custom Datasets in Python - Value ML">
            <a:extLst>
              <a:ext uri="{FF2B5EF4-FFF2-40B4-BE49-F238E27FC236}">
                <a16:creationId xmlns:a16="http://schemas.microsoft.com/office/drawing/2014/main" id="{2A6C31D0-980C-D6BB-5495-2E8526BB5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253" y="3039558"/>
            <a:ext cx="4042194" cy="191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170DEF-CA73-B5BF-9A8D-45EDD00585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9806" y="5194933"/>
            <a:ext cx="3968873" cy="1547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1403D8-C89B-AA03-E749-C6C6C6B638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9533" y="1372788"/>
            <a:ext cx="2419439" cy="165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74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1EC31-26F7-DCBF-59F2-669628FAF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DL a Remedy for Everything?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2EB6D-0D6E-11DF-A971-2FE82E67C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Decision-making</a:t>
            </a:r>
          </a:p>
          <a:p>
            <a:r>
              <a:rPr lang="en-US" dirty="0"/>
              <a:t>Forecasting</a:t>
            </a:r>
          </a:p>
          <a:p>
            <a:r>
              <a:rPr lang="en-US" dirty="0"/>
              <a:t>Predictions/ Uncertainty Analysis</a:t>
            </a:r>
          </a:p>
        </p:txBody>
      </p:sp>
      <p:pic>
        <p:nvPicPr>
          <p:cNvPr id="6146" name="Picture 2" descr="R if else elseif Statement - Learn By Example">
            <a:extLst>
              <a:ext uri="{FF2B5EF4-FFF2-40B4-BE49-F238E27FC236}">
                <a16:creationId xmlns:a16="http://schemas.microsoft.com/office/drawing/2014/main" id="{5A52E681-17EF-A750-79F3-C1FD4A983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897" y="1426145"/>
            <a:ext cx="3545198" cy="236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ow To Apply Machine Learning To Demand &amp; Sales Forecasting in Retail">
            <a:extLst>
              <a:ext uri="{FF2B5EF4-FFF2-40B4-BE49-F238E27FC236}">
                <a16:creationId xmlns:a16="http://schemas.microsoft.com/office/drawing/2014/main" id="{DC005728-94E2-EB03-0E49-41AF82996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18" y="3431524"/>
            <a:ext cx="5786146" cy="342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gression with Gaussian Processes">
            <a:extLst>
              <a:ext uri="{FF2B5EF4-FFF2-40B4-BE49-F238E27FC236}">
                <a16:creationId xmlns:a16="http://schemas.microsoft.com/office/drawing/2014/main" id="{55CCBE68-45BC-74ED-C159-A2D39425F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524" y="4668123"/>
            <a:ext cx="5817079" cy="191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306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0D432-FE8B-C795-EAE4-01CBE8012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68" y="118602"/>
            <a:ext cx="10515600" cy="706483"/>
          </a:xfrm>
        </p:spPr>
        <p:txBody>
          <a:bodyPr/>
          <a:lstStyle/>
          <a:p>
            <a:r>
              <a:rPr lang="en-US" dirty="0"/>
              <a:t>DL Frameworks</a:t>
            </a:r>
          </a:p>
        </p:txBody>
      </p:sp>
      <p:pic>
        <p:nvPicPr>
          <p:cNvPr id="7170" name="Picture 2" descr="Facebook and Microsoft launch PyTorch Enterprise Support Program |  VentureBeat">
            <a:extLst>
              <a:ext uri="{FF2B5EF4-FFF2-40B4-BE49-F238E27FC236}">
                <a16:creationId xmlns:a16="http://schemas.microsoft.com/office/drawing/2014/main" id="{43585D3C-CC39-D07F-6246-B4E6D15C699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61" y="4592440"/>
            <a:ext cx="4349242" cy="2174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What is the YOLO Keras TXT Annotation Format?">
            <a:extLst>
              <a:ext uri="{FF2B5EF4-FFF2-40B4-BE49-F238E27FC236}">
                <a16:creationId xmlns:a16="http://schemas.microsoft.com/office/drawing/2014/main" id="{7B93D89B-CDB3-95A9-6382-7CF852263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52" y="1178249"/>
            <a:ext cx="2775579" cy="138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MATLAB - Wikipedia">
            <a:extLst>
              <a:ext uri="{FF2B5EF4-FFF2-40B4-BE49-F238E27FC236}">
                <a16:creationId xmlns:a16="http://schemas.microsoft.com/office/drawing/2014/main" id="{46602BD2-4AD5-DFFC-C61E-A0AE73E07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02" y="2980627"/>
            <a:ext cx="1632630" cy="14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TensorFlow - Wikipedia">
            <a:extLst>
              <a:ext uri="{FF2B5EF4-FFF2-40B4-BE49-F238E27FC236}">
                <a16:creationId xmlns:a16="http://schemas.microsoft.com/office/drawing/2014/main" id="{11D90D03-2E4F-2C03-5848-1E319FCD5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5233" y="178525"/>
            <a:ext cx="3348487" cy="214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ow to write a Neural Network in Tensorflow from scratch (without using  Keras) | by Hitesh Vaidya | Analytics Vidhya | Medium">
            <a:extLst>
              <a:ext uri="{FF2B5EF4-FFF2-40B4-BE49-F238E27FC236}">
                <a16:creationId xmlns:a16="http://schemas.microsoft.com/office/drawing/2014/main" id="{B2090E2D-F3F6-1288-7742-C212DCA1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914" y="744411"/>
            <a:ext cx="4678308" cy="307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D1D75B-EED7-D4BB-D0BC-2E80B5DED2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6574" y="3437742"/>
            <a:ext cx="4649158" cy="342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86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EF3CA-ADC0-19AC-7EDF-DB4336932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Start Solving DL Problems?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FB71D-71F8-9C71-6691-5322CFBAF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Get a Good GPU and RAM for model training (or use cloud)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Install OS, NVIDIA drivers, CUDA, </a:t>
            </a:r>
            <a:r>
              <a:rPr lang="en-US" dirty="0" err="1"/>
              <a:t>cuDNN</a:t>
            </a:r>
            <a:r>
              <a:rPr lang="en-US" dirty="0"/>
              <a:t> libs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Install Anaconda/ Python. Create Environment and Select DL Framework</a:t>
            </a:r>
          </a:p>
          <a:p>
            <a:pPr lvl="1"/>
            <a:r>
              <a:rPr lang="en-US" dirty="0"/>
              <a:t>OS: Windows/ Ubuntu (Recommended)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Setup development environment</a:t>
            </a:r>
          </a:p>
          <a:p>
            <a:pPr lvl="1"/>
            <a:r>
              <a:rPr lang="en-US" dirty="0"/>
              <a:t>Install libraries and their dependencies</a:t>
            </a:r>
          </a:p>
          <a:p>
            <a:pPr lvl="1"/>
            <a:r>
              <a:rPr lang="en-US" dirty="0"/>
              <a:t>Pay attention to versions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Understand the problem/ Prepare or download the datasets related to the task</a:t>
            </a:r>
          </a:p>
          <a:p>
            <a:pPr lvl="1"/>
            <a:r>
              <a:rPr lang="en-US" dirty="0"/>
              <a:t>For custom datasets, first acquire it and then annotate it</a:t>
            </a:r>
          </a:p>
          <a:p>
            <a:pPr lvl="1"/>
            <a:r>
              <a:rPr lang="en-US" dirty="0"/>
              <a:t>Annotation Tools: MATLAB </a:t>
            </a:r>
            <a:r>
              <a:rPr lang="en-US" dirty="0" err="1"/>
              <a:t>ImageLabeler</a:t>
            </a:r>
            <a:r>
              <a:rPr lang="en-US" dirty="0"/>
              <a:t>, LabelMe etc.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Model Training/ Testing</a:t>
            </a:r>
          </a:p>
          <a:p>
            <a:pPr lvl="1"/>
            <a:r>
              <a:rPr lang="en-US" dirty="0"/>
              <a:t>Model Evaluation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634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B01BDEE2E0CA45B8A27325598C2951" ma:contentTypeVersion="4" ma:contentTypeDescription="Create a new document." ma:contentTypeScope="" ma:versionID="fdb71c3b7b2e6b1af0c6daaa4d977ef9">
  <xsd:schema xmlns:xsd="http://www.w3.org/2001/XMLSchema" xmlns:xs="http://www.w3.org/2001/XMLSchema" xmlns:p="http://schemas.microsoft.com/office/2006/metadata/properties" xmlns:ns3="b88a67e3-3c3a-4f49-b21f-e848c2bd8615" targetNamespace="http://schemas.microsoft.com/office/2006/metadata/properties" ma:root="true" ma:fieldsID="c1ae82161598d2656b2a5ac830814c72" ns3:_="">
    <xsd:import namespace="b88a67e3-3c3a-4f49-b21f-e848c2bd861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8a67e3-3c3a-4f49-b21f-e848c2bd86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F80DE71-2593-4A7B-854A-8ED1642639B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8a67e3-3c3a-4f49-b21f-e848c2bd861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A75CF4-A5C8-4AF2-9123-44BA4FB2205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9804890-04FA-4257-A1F9-F787354AA0A0}">
  <ds:schemaRefs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b88a67e3-3c3a-4f49-b21f-e848c2bd861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361</Words>
  <Application>Microsoft Office PowerPoint</Application>
  <PresentationFormat>Widescreen</PresentationFormat>
  <Paragraphs>57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Introduction to Deep Learning</vt:lpstr>
      <vt:lpstr>What is AI?</vt:lpstr>
      <vt:lpstr>AI, ML, DL?</vt:lpstr>
      <vt:lpstr>ML and DL?</vt:lpstr>
      <vt:lpstr>DL and CV?</vt:lpstr>
      <vt:lpstr>Tasks Related to DL/ CV</vt:lpstr>
      <vt:lpstr>Is DL a Remedy for Everything?</vt:lpstr>
      <vt:lpstr>DL Frameworks</vt:lpstr>
      <vt:lpstr>How To Start Solving DL Problems?</vt:lpstr>
      <vt:lpstr>Anaconda</vt:lpstr>
      <vt:lpstr>Ground Truth Annotation Tools</vt:lpstr>
      <vt:lpstr>Example: A Simple Classification Network Step # 1: Load Dataset</vt:lpstr>
      <vt:lpstr>Example: A Simple Classification Network Step # 2: Create the Network and Optimizer</vt:lpstr>
      <vt:lpstr>Example: A Simple Classification Network Step # 3: Write Training Routine</vt:lpstr>
      <vt:lpstr>Example: A Simple Classification Network Step # 4: Test and Evaluate the Trained Model</vt:lpstr>
      <vt:lpstr>Exercise (Image Classification):  Training Model on Custom Dataset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Deep Learning</dc:title>
  <dc:creator>Taimoor Hassan BUIC</dc:creator>
  <cp:lastModifiedBy>Taimoor Hassan BUIC</cp:lastModifiedBy>
  <cp:revision>4</cp:revision>
  <dcterms:created xsi:type="dcterms:W3CDTF">2023-01-04T12:07:32Z</dcterms:created>
  <dcterms:modified xsi:type="dcterms:W3CDTF">2023-01-04T18:57:49Z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0x010100BAB01BDEE2E0CA45B8A27325598C2951</vt:lpwstr>
  </property>
</Properties>
</file>